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9"/>
  </p:notesMasterIdLst>
  <p:handoutMasterIdLst>
    <p:handoutMasterId r:id="rId10"/>
  </p:handoutMasterIdLst>
  <p:sldIdLst>
    <p:sldId id="303" r:id="rId3"/>
    <p:sldId id="738" r:id="rId4"/>
    <p:sldId id="735" r:id="rId5"/>
    <p:sldId id="736" r:id="rId6"/>
    <p:sldId id="737" r:id="rId7"/>
    <p:sldId id="73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83038" autoAdjust="0"/>
  </p:normalViewPr>
  <p:slideViewPr>
    <p:cSldViewPr snapToGrid="0">
      <p:cViewPr varScale="1">
        <p:scale>
          <a:sx n="76" d="100"/>
          <a:sy n="76" d="100"/>
        </p:scale>
        <p:origin x="18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5/16/2016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5/16/2016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1117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SA WG2 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Nanjing, China 23-27, May 2016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23-27,</a:t>
            </a:r>
            <a:r>
              <a:rPr lang="en-GB" spc="300" baseline="0" dirty="0" smtClean="0"/>
              <a:t> May</a:t>
            </a:r>
            <a:r>
              <a:rPr lang="en-GB" spc="300" dirty="0" smtClean="0"/>
              <a:t> </a:t>
            </a:r>
            <a:r>
              <a:rPr lang="en-GB" spc="300" dirty="0"/>
              <a:t>2015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S2-162523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9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think-cell Slide" r:id="rId7" imgW="270" imgH="270" progId="">
                  <p:embed/>
                </p:oleObj>
              </mc:Choice>
              <mc:Fallback>
                <p:oleObj name="think-cell Slide" r:id="rId7" imgW="270" imgH="270" progId="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</a:rPr>
              <a:t>colors</a:t>
            </a:r>
            <a:r>
              <a:rPr lang="en-GB" sz="500" b="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16/05/2016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 userDrawn="1"/>
        </p:nvSpPr>
        <p:spPr bwMode="auto">
          <a:xfrm>
            <a:off x="7649938" y="6894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S2-162523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SA2 Work Status:</a:t>
            </a:r>
            <a:br>
              <a:rPr lang="en-US" sz="4000" b="1" dirty="0" smtClean="0"/>
            </a:br>
            <a:r>
              <a:rPr lang="en-US" sz="4000" b="1" dirty="0" smtClean="0"/>
              <a:t>RAN-CN functional split</a:t>
            </a:r>
            <a:endParaRPr lang="en-GB" sz="4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>Rapporteurs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/>
              <a:t>Devaki </a:t>
            </a:r>
            <a:r>
              <a:rPr lang="en-US" altLang="en-US" sz="2000" dirty="0"/>
              <a:t>Chandramouli (Nokia</a:t>
            </a:r>
            <a:r>
              <a:rPr lang="en-US" altLang="en-US" sz="2000" dirty="0" smtClean="0"/>
              <a:t>), </a:t>
            </a:r>
            <a:r>
              <a:rPr lang="en-US" altLang="en-US" sz="2000" dirty="0"/>
              <a:t>Sun Tao (China Mobile</a:t>
            </a:r>
            <a:r>
              <a:rPr lang="en-US" altLang="en-US" sz="2000" dirty="0" smtClean="0"/>
              <a:t>)</a:t>
            </a:r>
            <a:endParaRPr lang="en-US" altLang="en-US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work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RAN-CN Functional split</a:t>
            </a:r>
          </a:p>
          <a:p>
            <a:r>
              <a:rPr lang="en-US" dirty="0" smtClean="0"/>
              <a:t>Way Forward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01189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650" y="0"/>
            <a:ext cx="6827838" cy="1143000"/>
          </a:xfrm>
        </p:spPr>
        <p:txBody>
          <a:bodyPr/>
          <a:lstStyle/>
          <a:p>
            <a:r>
              <a:rPr lang="en-US" altLang="zh-CN" sz="3600" dirty="0" smtClean="0"/>
              <a:t>1 RAN </a:t>
            </a:r>
            <a:r>
              <a:rPr lang="en-US" altLang="zh-CN" sz="3600" dirty="0"/>
              <a:t>– CN function </a:t>
            </a:r>
            <a:r>
              <a:rPr lang="en-US" altLang="zh-CN" sz="3600" dirty="0" smtClean="0"/>
              <a:t>split (1/2)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00" y="989545"/>
            <a:ext cx="9029699" cy="949323"/>
          </a:xfrm>
        </p:spPr>
        <p:txBody>
          <a:bodyPr/>
          <a:lstStyle/>
          <a:p>
            <a:r>
              <a:rPr lang="en-GB" altLang="zh-CN" sz="1800" dirty="0"/>
              <a:t>SA2 </a:t>
            </a:r>
            <a:r>
              <a:rPr lang="en-GB" altLang="zh-CN" sz="1800" dirty="0" smtClean="0"/>
              <a:t>achieved </a:t>
            </a:r>
            <a:r>
              <a:rPr lang="en-US" altLang="zh-CN" sz="1800" dirty="0" smtClean="0"/>
              <a:t>“</a:t>
            </a:r>
            <a:r>
              <a:rPr lang="en-GB" altLang="zh-CN" sz="1800" dirty="0" smtClean="0"/>
              <a:t>Interim </a:t>
            </a:r>
            <a:r>
              <a:rPr lang="en-GB" altLang="zh-CN" sz="1800" dirty="0"/>
              <a:t>Agreements on </a:t>
            </a:r>
            <a:r>
              <a:rPr lang="en-GB" altLang="zh-CN" sz="1800" dirty="0" err="1"/>
              <a:t>NextGen</a:t>
            </a:r>
            <a:r>
              <a:rPr lang="en-GB" altLang="zh-CN" sz="1800" dirty="0"/>
              <a:t> RAN and </a:t>
            </a:r>
            <a:r>
              <a:rPr lang="en-GB" altLang="zh-CN" sz="1800" dirty="0" err="1"/>
              <a:t>NextGen</a:t>
            </a:r>
            <a:r>
              <a:rPr lang="en-GB" altLang="zh-CN" sz="1800" dirty="0"/>
              <a:t> Core functional </a:t>
            </a:r>
            <a:r>
              <a:rPr lang="en-GB" altLang="zh-CN" sz="1800" dirty="0" smtClean="0"/>
              <a:t>allocation”</a:t>
            </a:r>
          </a:p>
          <a:p>
            <a:pPr lvl="1"/>
            <a:r>
              <a:rPr lang="en-GB" altLang="zh-CN" sz="1600" dirty="0"/>
              <a:t>F</a:t>
            </a:r>
            <a:r>
              <a:rPr lang="en-GB" altLang="zh-CN" sz="1600" dirty="0" smtClean="0"/>
              <a:t>ocuses </a:t>
            </a:r>
            <a:r>
              <a:rPr lang="en-GB" altLang="zh-CN" sz="1600" dirty="0"/>
              <a:t>on functionalities for basic building blocks </a:t>
            </a:r>
            <a:r>
              <a:rPr lang="en-GB" altLang="zh-CN" sz="1600" dirty="0" smtClean="0"/>
              <a:t>MM</a:t>
            </a:r>
            <a:r>
              <a:rPr lang="en-GB" altLang="zh-CN" sz="1600" dirty="0"/>
              <a:t>, </a:t>
            </a:r>
            <a:r>
              <a:rPr lang="en-GB" altLang="zh-CN" sz="1600" dirty="0" err="1"/>
              <a:t>QoS</a:t>
            </a:r>
            <a:r>
              <a:rPr lang="en-GB" altLang="zh-CN" sz="1600" dirty="0"/>
              <a:t>, SM, authentication.</a:t>
            </a:r>
            <a:endParaRPr lang="zh-CN" altLang="en-US" sz="1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313599"/>
              </p:ext>
            </p:extLst>
          </p:nvPr>
        </p:nvGraphicFramePr>
        <p:xfrm>
          <a:off x="143000" y="1906287"/>
          <a:ext cx="8759700" cy="2941320"/>
        </p:xfrm>
        <a:graphic>
          <a:graphicData uri="http://schemas.openxmlformats.org/drawingml/2006/table">
            <a:tbl>
              <a:tblPr firstRow="1" firstCol="1" bandRow="1"/>
              <a:tblGrid>
                <a:gridCol w="3035629"/>
                <a:gridCol w="687244"/>
                <a:gridCol w="773034"/>
                <a:gridCol w="4263793"/>
              </a:tblGrid>
              <a:tr h="248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Location: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Function: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RAN</a:t>
                      </a:r>
                      <a:endParaRPr lang="zh-CN" sz="1400" b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CN</a:t>
                      </a:r>
                      <a:endParaRPr lang="zh-CN" sz="1400" b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Comments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#1 – Network Slicing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CN instance selection when UE attach to a CN network slice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#2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Radio Resource Admission Control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Radio Resource management (QoS attributes)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Packet scheduling with regards to resource utilization and availability (RRM)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 rate control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bitrate policing in the CN and RAN in UL and DL.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 Policy Control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Transport marking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Used for prioritization in the transport network.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Charging Data Collection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Packet classification of DL packets for QoS differentiation on the Radio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 companies think the QoS classification for QoS differentiation of DL packets is performed in RAN.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differentiation and verification for UL packets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 companies think the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verification for UL packets is performed in RAN and/or CN.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110446"/>
              </p:ext>
            </p:extLst>
          </p:nvPr>
        </p:nvGraphicFramePr>
        <p:xfrm>
          <a:off x="143000" y="4712789"/>
          <a:ext cx="875970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3035629"/>
                <a:gridCol w="687244"/>
                <a:gridCol w="773034"/>
                <a:gridCol w="4263793"/>
              </a:tblGrid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#4 - Session Management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PDU Session address allocation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 for non-IP PDU Sessions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PDU Session Termination Point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that this refers to the ownership of the specification for the function supporting the termination point. In a NW deployment this function may be deployed on or close to a RAN site.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Session Management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Termination of UP security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Subscription Data Handling (incl. default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profile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77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291603"/>
              </p:ext>
            </p:extLst>
          </p:nvPr>
        </p:nvGraphicFramePr>
        <p:xfrm>
          <a:off x="244252" y="997496"/>
          <a:ext cx="8655496" cy="5288280"/>
        </p:xfrm>
        <a:graphic>
          <a:graphicData uri="http://schemas.openxmlformats.org/drawingml/2006/table">
            <a:tbl>
              <a:tblPr firstRow="1" firstCol="1" bandRow="1"/>
              <a:tblGrid>
                <a:gridCol w="2885165"/>
                <a:gridCol w="793421"/>
                <a:gridCol w="763608"/>
                <a:gridCol w="4213302"/>
              </a:tblGrid>
              <a:tr h="248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Location: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Function: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RAN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CN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Comments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#3 – Mobility Management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Mobility management control, (Subscription and Policies)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Determination of mobility restriction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Roaming restrictions execution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Mobility restrictions execution, [CN Connected]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Mobility restrictions execution, [CN Idle]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CN Idle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UE registration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Area tracking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need for Hierarchical tracking is FFS. Depends also on the existence of a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UE unreachability detection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Assumed to be supported in CN for UEs in CN Idle state. If CN Idle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 UE unreachability detection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Assumed to be supported in RAN for UEs in RAN Inactive state. 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NAS state transitions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RRC state transitions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Paging initiation and control in RAN Inactive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 Inactive state is RAN state that corresponds to CN connected state. 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2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Paging initiation in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CN Idle state is FFS. Some companies assume that the CN Idle state is replaced by a RAN "Inactive" State. Some companies think that the CN Idle state remains but is used more seldom due to the new RAN "inactive" state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Access Stratum UE Context storage in RAN Inactive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Control of connected state mobility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 buffer for UE in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Same comment as on Paging initiation in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 buffer for UE in RAN Inactive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#12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Authentication and Key Agreement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z="3600" dirty="0" smtClean="0"/>
              <a:t>1 RAN </a:t>
            </a:r>
            <a:r>
              <a:rPr lang="en-US" altLang="zh-CN" sz="3600" dirty="0"/>
              <a:t>– CN function </a:t>
            </a:r>
            <a:r>
              <a:rPr lang="en-US" altLang="zh-CN" sz="3600" dirty="0" smtClean="0"/>
              <a:t>split (2/2)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436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 Way Forward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48772" y="1674133"/>
            <a:ext cx="8995228" cy="2123167"/>
          </a:xfrm>
        </p:spPr>
        <p:txBody>
          <a:bodyPr/>
          <a:lstStyle/>
          <a:p>
            <a:r>
              <a:rPr lang="en-GB" altLang="zh-CN" sz="1800" dirty="0"/>
              <a:t>SA2 </a:t>
            </a:r>
            <a:r>
              <a:rPr lang="en-GB" altLang="zh-CN" sz="1800" dirty="0" smtClean="0"/>
              <a:t>believes RAN-CN function split will be continuously summarized based on the solutions being developed for the key issues</a:t>
            </a:r>
          </a:p>
          <a:p>
            <a:r>
              <a:rPr lang="en-GB" altLang="zh-CN" sz="1800" dirty="0" smtClean="0"/>
              <a:t>Eventually RAN-CN interface requirements should be derived based on the solutions developed for the key issues and RAN-CN functional split.</a:t>
            </a:r>
          </a:p>
          <a:p>
            <a:r>
              <a:rPr lang="en-US" altLang="zh-CN" sz="1800" dirty="0"/>
              <a:t>Ideally, joint meeting should decide the WG responsible for addressing the opens (e.g. items with FFS) on areas that impact both RAN/CN to avoid duplication of effort. 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035829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SA2 TR 23.799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3213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28911</TotalTime>
  <Words>668</Words>
  <Application>Microsoft Office PowerPoint</Application>
  <PresentationFormat>On-screen Show (4:3)</PresentationFormat>
  <Paragraphs>175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宋体</vt:lpstr>
      <vt:lpstr>Arial</vt:lpstr>
      <vt:lpstr>Arial </vt:lpstr>
      <vt:lpstr>Calibri</vt:lpstr>
      <vt:lpstr>Lucida Grande</vt:lpstr>
      <vt:lpstr>Nokia Pure Headline Light</vt:lpstr>
      <vt:lpstr>Nokia Pure Text Light</vt:lpstr>
      <vt:lpstr>Times New Roman</vt:lpstr>
      <vt:lpstr>ヒラギノ角ゴ Pro W3</vt:lpstr>
      <vt:lpstr>Office Theme</vt:lpstr>
      <vt:lpstr>nokia powerpoint template nokia pure v13</vt:lpstr>
      <vt:lpstr>think-cell Slide</vt:lpstr>
      <vt:lpstr>SA2 Work Status: RAN-CN functional split</vt:lpstr>
      <vt:lpstr>SA2 work status</vt:lpstr>
      <vt:lpstr>1 RAN – CN function split (1/2)</vt:lpstr>
      <vt:lpstr>1 RAN – CN function split (2/2)</vt:lpstr>
      <vt:lpstr>2 Way Forward</vt:lpstr>
      <vt:lpstr>Reference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Chandramouli, Devaki (Nokia - US/Irving)</cp:lastModifiedBy>
  <cp:revision>779</cp:revision>
  <dcterms:created xsi:type="dcterms:W3CDTF">2008-08-30T09:32:10Z</dcterms:created>
  <dcterms:modified xsi:type="dcterms:W3CDTF">2016-05-17T00:33:42Z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